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76" r:id="rId3"/>
    <p:sldId id="285" r:id="rId4"/>
    <p:sldId id="286" r:id="rId5"/>
    <p:sldId id="277" r:id="rId6"/>
    <p:sldId id="278" r:id="rId7"/>
    <p:sldId id="283" r:id="rId8"/>
    <p:sldId id="267" r:id="rId9"/>
    <p:sldId id="279" r:id="rId10"/>
    <p:sldId id="280" r:id="rId11"/>
    <p:sldId id="284" r:id="rId12"/>
    <p:sldId id="281" r:id="rId13"/>
    <p:sldId id="282" r:id="rId14"/>
    <p:sldId id="274" r:id="rId15"/>
    <p:sldId id="287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3" autoAdjust="0"/>
    <p:restoredTop sz="71095" autoAdjust="0"/>
  </p:normalViewPr>
  <p:slideViewPr>
    <p:cSldViewPr snapToGrid="0" snapToObjects="1">
      <p:cViewPr varScale="1">
        <p:scale>
          <a:sx n="82" d="100"/>
          <a:sy n="82" d="100"/>
        </p:scale>
        <p:origin x="15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14DCC-4024-4DB6-837F-3D03B63A1562}" type="datetimeFigureOut">
              <a:rPr lang="en-CA" smtClean="0"/>
              <a:t>2019-09-03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A6C1-A1AB-4996-824F-9F715A99B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32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95369B1-5546-4406-A0D6-8A395DE1A463}" type="datetimeFigureOut">
              <a:rPr lang="en-CA" smtClean="0"/>
              <a:t>2019-09-03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5B35E4E-DD18-42CE-B17F-F75BA7E3D5B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491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65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241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336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979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67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9278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441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202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28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23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 smtClean="0">
              <a:effectLst/>
            </a:endParaRPr>
          </a:p>
          <a:p>
            <a:pPr defTabSz="924916">
              <a:defRPr/>
            </a:pPr>
            <a:endParaRPr lang="en-US" dirty="0" smtClean="0">
              <a:effectLst/>
            </a:endParaRPr>
          </a:p>
          <a:p>
            <a:pPr defTabSz="924916"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59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31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25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37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35E4E-DD18-42CE-B17F-F75BA7E3D5B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20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6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5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8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842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0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5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4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ronto.ca/wp-content/uploads/2018/12/8dbc-Needle-Disposal-Guidance.pdf" TargetMode="External"/><Relationship Id="rId3" Type="http://schemas.openxmlformats.org/officeDocument/2006/relationships/hyperlink" Target="https://tractioncreative-my.sharepoint.com/:b:/p/jefflucas/EUem8MYWuyZPgYV477MIZBkBzGfTiuALMRnX7KZG6zG05Q?e=4:rsCh0Z&amp;at=9" TargetMode="External"/><Relationship Id="rId7" Type="http://schemas.openxmlformats.org/officeDocument/2006/relationships/hyperlink" Target="https://www.healthlinkbc.ca/healthlinkbc-files/substance-use-harm-reduc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tario.cmha.ca/harm-reduction/" TargetMode="External"/><Relationship Id="rId5" Type="http://schemas.openxmlformats.org/officeDocument/2006/relationships/hyperlink" Target="https://www.ccsa.ca/sites/default/files/2019-04/ccsa-010055-2004.pdf%20on%20August%2026" TargetMode="External"/><Relationship Id="rId4" Type="http://schemas.openxmlformats.org/officeDocument/2006/relationships/hyperlink" Target="https://www.ccsa.ca/sites/default/files/2019-04/ccsa-010055-2004.pdf" TargetMode="External"/><Relationship Id="rId9" Type="http://schemas.openxmlformats.org/officeDocument/2006/relationships/hyperlink" Target="https://enterprises.upmc.com/blog/social-determinants-of-healt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AE027-CFFD-494B-A0CB-CD9A73235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29" y="-22754"/>
            <a:ext cx="6815959" cy="6866467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4FBD2-9639-4A49-8C57-847915D06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351" y="-84455"/>
            <a:ext cx="4971848" cy="236909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l Nile" pitchFamily="2" charset="-78"/>
              </a:rPr>
              <a:t>Community Sharps Kiosk</a:t>
            </a:r>
            <a:endParaRPr lang="en-US" sz="4800" b="1" dirty="0">
              <a:solidFill>
                <a:schemeClr val="accent1"/>
              </a:solidFill>
              <a:latin typeface="Arial Black" panose="020B0A04020102020204" pitchFamily="34" charset="0"/>
              <a:cs typeface="Al Nile" pitchFamily="2" charset="-78"/>
            </a:endParaRPr>
          </a:p>
        </p:txBody>
      </p:sp>
      <p:cxnSp>
        <p:nvCxnSpPr>
          <p:cNvPr id="32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64580" y="2355502"/>
            <a:ext cx="437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Let’s Keep Our Community Safe!</a:t>
            </a:r>
            <a:endParaRPr lang="en-C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01884" y="3410479"/>
            <a:ext cx="6570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accent2"/>
                </a:solidFill>
              </a:rPr>
              <a:t>Michael Taylor, The Alliance Centre</a:t>
            </a:r>
          </a:p>
          <a:p>
            <a:pPr algn="ctr"/>
            <a:r>
              <a:rPr lang="en-CA" sz="1600" b="1" dirty="0" smtClean="0">
                <a:solidFill>
                  <a:schemeClr val="accent2"/>
                </a:solidFill>
              </a:rPr>
              <a:t>Katharine O’Connell, North Bay Parry Sound District Health Unit</a:t>
            </a:r>
          </a:p>
          <a:p>
            <a:pPr algn="ctr"/>
            <a:endParaRPr lang="en-CA" sz="1600" dirty="0"/>
          </a:p>
          <a:p>
            <a:pPr algn="ctr"/>
            <a:r>
              <a:rPr lang="en-CA" sz="1600" b="1" dirty="0" smtClean="0"/>
              <a:t>Tuesday, September 3, 2019</a:t>
            </a:r>
            <a:endParaRPr lang="en-CA" sz="1600" b="1" dirty="0"/>
          </a:p>
        </p:txBody>
      </p:sp>
      <p:pic>
        <p:nvPicPr>
          <p:cNvPr id="5122" name="Picture 2" descr="Image result for north bay parry soun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3" y="5436809"/>
            <a:ext cx="1479176" cy="147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Allia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90" y="5333995"/>
            <a:ext cx="1759889" cy="4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87" y="6176397"/>
            <a:ext cx="2622633" cy="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6372"/>
            <a:ext cx="512116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Location and Installation</a:t>
            </a:r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72956" y="325564"/>
            <a:ext cx="2806262" cy="1232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5672956" y="1964849"/>
            <a:ext cx="2806262" cy="1232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5672956" y="3749802"/>
            <a:ext cx="2806262" cy="1232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5672956" y="5389087"/>
            <a:ext cx="2806262" cy="1232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>
            <a:off x="6855369" y="1343643"/>
            <a:ext cx="441435" cy="8552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>
            <a:off x="6871134" y="3045991"/>
            <a:ext cx="441435" cy="8552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6871134" y="4758110"/>
            <a:ext cx="441435" cy="8552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269417" y="653587"/>
            <a:ext cx="161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Survey</a:t>
            </a:r>
            <a:endParaRPr lang="en-C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5277" y="2128544"/>
            <a:ext cx="2401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Group Discussion</a:t>
            </a:r>
            <a:endParaRPr lang="en-C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8198" y="3852611"/>
            <a:ext cx="2435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City Approval</a:t>
            </a:r>
            <a:endParaRPr lang="en-C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2216" y="5638278"/>
            <a:ext cx="2572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Bin Installation</a:t>
            </a:r>
            <a:endParaRPr lang="en-C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8194" name="Picture 2" descr="Image result for cartoon 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154" y="584265"/>
            <a:ext cx="1274125" cy="9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154" y="2114811"/>
            <a:ext cx="1182915" cy="967840"/>
          </a:xfrm>
          <a:prstGeom prst="rect">
            <a:avLst/>
          </a:prstGeom>
        </p:spPr>
      </p:pic>
      <p:pic>
        <p:nvPicPr>
          <p:cNvPr id="8198" name="Picture 6" descr="Clipart Happy Thumbs Up - Thumbs Up Cartoon Png Transparent Png (1203x1203), Png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6" y="3791934"/>
            <a:ext cx="997673" cy="10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803" y="5425772"/>
            <a:ext cx="973671" cy="10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65125"/>
            <a:ext cx="7580039" cy="1325563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Community Sharps Education</a:t>
            </a:r>
            <a:endParaRPr lang="en-CA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856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 smtClean="0"/>
              <a:t>Two-pronged approach</a:t>
            </a:r>
          </a:p>
          <a:p>
            <a:pPr lvl="1"/>
            <a:r>
              <a:rPr lang="en-CA" dirty="0" smtClean="0"/>
              <a:t>Substance users</a:t>
            </a:r>
          </a:p>
          <a:p>
            <a:pPr lvl="2"/>
            <a:r>
              <a:rPr lang="en-CA" dirty="0" smtClean="0"/>
              <a:t>Posters</a:t>
            </a:r>
          </a:p>
          <a:p>
            <a:pPr lvl="2"/>
            <a:r>
              <a:rPr lang="en-CA" dirty="0" smtClean="0"/>
              <a:t>Word-of-mouth</a:t>
            </a:r>
          </a:p>
          <a:p>
            <a:pPr lvl="2"/>
            <a:r>
              <a:rPr lang="en-CA" dirty="0" smtClean="0"/>
              <a:t>Harm reduction kits</a:t>
            </a:r>
          </a:p>
          <a:p>
            <a:pPr lvl="2"/>
            <a:r>
              <a:rPr lang="en-CA" dirty="0" smtClean="0"/>
              <a:t>FAQ</a:t>
            </a:r>
          </a:p>
          <a:p>
            <a:pPr lvl="2"/>
            <a:r>
              <a:rPr lang="en-CA" dirty="0" smtClean="0"/>
              <a:t>Testing drive event</a:t>
            </a:r>
          </a:p>
          <a:p>
            <a:pPr marL="914400" lvl="2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General public </a:t>
            </a:r>
          </a:p>
          <a:p>
            <a:pPr lvl="2"/>
            <a:r>
              <a:rPr lang="en-CA" dirty="0" smtClean="0"/>
              <a:t>Posters</a:t>
            </a:r>
          </a:p>
          <a:p>
            <a:pPr lvl="2"/>
            <a:r>
              <a:rPr lang="en-CA" dirty="0" smtClean="0"/>
              <a:t>Radio ads</a:t>
            </a:r>
          </a:p>
          <a:p>
            <a:endParaRPr lang="en-CA" dirty="0"/>
          </a:p>
        </p:txBody>
      </p:sp>
      <p:sp>
        <p:nvSpPr>
          <p:cNvPr id="4" name="AutoShape 2" descr="Image result for cartoon orange dollar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05" y="1895475"/>
            <a:ext cx="3390021" cy="434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560" y="365125"/>
            <a:ext cx="3324896" cy="428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Arial Black" panose="020B0A04020102020204" pitchFamily="34" charset="0"/>
              </a:rPr>
              <a:t>10</a:t>
            </a:r>
            <a:endParaRPr lang="en-CA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Community Sharps </a:t>
            </a:r>
            <a:r>
              <a:rPr lang="en-US" b="1" dirty="0">
                <a:solidFill>
                  <a:schemeClr val="accent1"/>
                </a:solidFill>
                <a:latin typeface="Arial Black" panose="020B0A04020102020204" pitchFamily="34" charset="0"/>
              </a:rPr>
              <a:t>B</a:t>
            </a:r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in Logistics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95" y="1775509"/>
            <a:ext cx="10515600" cy="4351338"/>
          </a:xfrm>
        </p:spPr>
        <p:txBody>
          <a:bodyPr/>
          <a:lstStyle/>
          <a:p>
            <a:r>
              <a:rPr lang="en-US" dirty="0" smtClean="0"/>
              <a:t>Maintenance </a:t>
            </a:r>
          </a:p>
          <a:p>
            <a:pPr lvl="1"/>
            <a:r>
              <a:rPr lang="en-US" dirty="0" smtClean="0"/>
              <a:t>Garbage</a:t>
            </a:r>
          </a:p>
          <a:p>
            <a:pPr lvl="1"/>
            <a:r>
              <a:rPr lang="en-US" dirty="0" smtClean="0"/>
              <a:t>Needle disposal</a:t>
            </a:r>
          </a:p>
          <a:p>
            <a:pPr lvl="1"/>
            <a:r>
              <a:rPr lang="en-US" dirty="0" smtClean="0"/>
              <a:t>Shoveling and salting</a:t>
            </a:r>
          </a:p>
          <a:p>
            <a:pPr lvl="1"/>
            <a:r>
              <a:rPr lang="en-US" dirty="0" smtClean="0"/>
              <a:t>Reporting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Sharps pick-up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Arial Black" panose="020B0A04020102020204" pitchFamily="34" charset="0"/>
              </a:rPr>
              <a:t>11</a:t>
            </a:r>
            <a:endParaRPr lang="en-CA" sz="3600" dirty="0"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69741" y="1690688"/>
            <a:ext cx="3202696" cy="388299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025216" y="1954804"/>
            <a:ext cx="25694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Approximate total annual cost to Municipality of West Nipissing for projected </a:t>
            </a:r>
            <a:r>
              <a:rPr lang="en-CA" sz="2000" dirty="0" smtClean="0">
                <a:solidFill>
                  <a:schemeClr val="accent2"/>
                </a:solidFill>
              </a:rPr>
              <a:t>bi-weekly pick up, disposal </a:t>
            </a:r>
            <a:r>
              <a:rPr lang="en-CA" sz="2000" dirty="0" smtClean="0">
                <a:solidFill>
                  <a:schemeClr val="bg1"/>
                </a:solidFill>
              </a:rPr>
              <a:t>and </a:t>
            </a:r>
            <a:r>
              <a:rPr lang="en-CA" sz="2000" dirty="0" smtClean="0">
                <a:solidFill>
                  <a:schemeClr val="accent2"/>
                </a:solidFill>
              </a:rPr>
              <a:t>maintenance</a:t>
            </a:r>
          </a:p>
          <a:p>
            <a:pPr algn="ctr"/>
            <a:endParaRPr lang="en-CA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en-C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$7,251.86 to $11,243.38</a:t>
            </a:r>
            <a:endParaRPr lang="en-CA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43" y="1527804"/>
            <a:ext cx="1176987" cy="11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80" y="2105541"/>
            <a:ext cx="28863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Summary of Tasks and Associated Costs</a:t>
            </a:r>
            <a:endParaRPr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Arial Black" panose="020B0A04020102020204" pitchFamily="34" charset="0"/>
              </a:rPr>
              <a:t>12</a:t>
            </a:r>
            <a:endParaRPr lang="en-CA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15844"/>
              </p:ext>
            </p:extLst>
          </p:nvPr>
        </p:nvGraphicFramePr>
        <p:xfrm>
          <a:off x="3126987" y="358737"/>
          <a:ext cx="8226814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Item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Health</a:t>
                      </a:r>
                      <a:r>
                        <a:rPr lang="en-CA" sz="1400" baseline="0" dirty="0" smtClean="0"/>
                        <a:t> Unit, ACNBA, The Alliance Centre and CCC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Municipality of West Nipissing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Bin Location and Installation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Purchase</a:t>
                      </a:r>
                      <a:r>
                        <a:rPr lang="en-CA" sz="1400" baseline="0" dirty="0" smtClean="0"/>
                        <a:t> community sharps kiosk (</a:t>
                      </a:r>
                      <a:r>
                        <a:rPr lang="en-CA" sz="1400" b="1" baseline="0" dirty="0" smtClean="0">
                          <a:solidFill>
                            <a:srgbClr val="C00000"/>
                          </a:solidFill>
                        </a:rPr>
                        <a:t>$2,660</a:t>
                      </a:r>
                      <a:r>
                        <a:rPr lang="en-CA" sz="1400" baseline="0" dirty="0" smtClean="0"/>
                        <a:t>)</a:t>
                      </a:r>
                      <a:endParaRPr lang="en-CA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Survey local substance</a:t>
                      </a:r>
                      <a:r>
                        <a:rPr lang="en-CA" sz="1400" baseline="0" dirty="0" smtClean="0"/>
                        <a:t> users about location of bin</a:t>
                      </a:r>
                      <a:endParaRPr lang="en-CA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Facilitate group</a:t>
                      </a:r>
                      <a:r>
                        <a:rPr lang="en-CA" sz="1400" baseline="0" dirty="0" smtClean="0"/>
                        <a:t> session with individuals with lived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Approve location with 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Contact ECS Cares to install bin when ready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Pay for bin installation (</a:t>
                      </a:r>
                      <a:r>
                        <a:rPr lang="en-CA" sz="1400" b="1" baseline="0" dirty="0" smtClean="0">
                          <a:solidFill>
                            <a:srgbClr val="C00000"/>
                          </a:solidFill>
                        </a:rPr>
                        <a:t>$125</a:t>
                      </a:r>
                      <a:r>
                        <a:rPr lang="en-CA" sz="1400" baseline="0" dirty="0" smtClean="0"/>
                        <a:t>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Cement</a:t>
                      </a:r>
                      <a:r>
                        <a:rPr lang="en-CA" sz="1400" baseline="0" dirty="0" smtClean="0"/>
                        <a:t> slab (</a:t>
                      </a:r>
                      <a:r>
                        <a:rPr lang="en-CA" sz="1400" b="1" baseline="0" dirty="0" smtClean="0">
                          <a:solidFill>
                            <a:srgbClr val="C00000"/>
                          </a:solidFill>
                        </a:rPr>
                        <a:t>$250 plus tax</a:t>
                      </a:r>
                      <a:r>
                        <a:rPr lang="en-CA" sz="14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Install garbage can near community sharps bin (</a:t>
                      </a:r>
                      <a:r>
                        <a:rPr lang="en-CA" sz="1400" b="1" baseline="0" dirty="0" smtClean="0">
                          <a:solidFill>
                            <a:srgbClr val="C00000"/>
                          </a:solidFill>
                        </a:rPr>
                        <a:t>cost TBD</a:t>
                      </a:r>
                      <a:r>
                        <a:rPr lang="en-CA" sz="1400" baseline="0" dirty="0" smtClean="0"/>
                        <a:t>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Sharps</a:t>
                      </a:r>
                      <a:r>
                        <a:rPr lang="en-CA" sz="1400" baseline="0" dirty="0" smtClean="0"/>
                        <a:t> Kiosk Education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Posters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Harm reduction kits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FAQ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Testing drive (</a:t>
                      </a:r>
                      <a:r>
                        <a:rPr lang="en-CA" sz="1400" b="1" dirty="0" smtClean="0">
                          <a:solidFill>
                            <a:srgbClr val="C00000"/>
                          </a:solidFill>
                        </a:rPr>
                        <a:t>$300</a:t>
                      </a:r>
                      <a:r>
                        <a:rPr lang="en-CA" sz="1400" dirty="0" smtClean="0"/>
                        <a:t>)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Radio ads (</a:t>
                      </a:r>
                      <a:r>
                        <a:rPr lang="en-CA" sz="1400" b="1" dirty="0" smtClean="0">
                          <a:solidFill>
                            <a:srgbClr val="C00000"/>
                          </a:solidFill>
                        </a:rPr>
                        <a:t>$500-$800</a:t>
                      </a:r>
                      <a:r>
                        <a:rPr lang="en-CA" sz="1400" dirty="0" smtClean="0"/>
                        <a:t>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Sharps</a:t>
                      </a:r>
                      <a:r>
                        <a:rPr lang="en-CA" sz="1400" baseline="0" dirty="0" smtClean="0"/>
                        <a:t> Kiosk Maintenance Pick-up and Disposal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Determine agency to maintain</a:t>
                      </a:r>
                      <a:r>
                        <a:rPr lang="en-CA" sz="1400" baseline="0" dirty="0" smtClean="0"/>
                        <a:t> bin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Negotiate contract with needle disposal company (and pass onto city)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Funding for bin maintenance (2x a week=</a:t>
                      </a:r>
                      <a:r>
                        <a:rPr lang="en-CA" sz="1400" b="1" dirty="0" smtClean="0">
                          <a:solidFill>
                            <a:srgbClr val="C00000"/>
                          </a:solidFill>
                        </a:rPr>
                        <a:t>$0-$3,008.20</a:t>
                      </a:r>
                      <a:r>
                        <a:rPr lang="en-CA" sz="1400" dirty="0" smtClean="0"/>
                        <a:t>) OR</a:t>
                      </a:r>
                      <a:r>
                        <a:rPr lang="en-CA" sz="1400" baseline="0" dirty="0" smtClean="0"/>
                        <a:t> assign city workers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Provide funding for sharps pick-up and disposal costs (</a:t>
                      </a:r>
                      <a:r>
                        <a:rPr lang="en-CA" sz="1400" b="1" baseline="0" dirty="0" smtClean="0">
                          <a:solidFill>
                            <a:srgbClr val="C00000"/>
                          </a:solidFill>
                        </a:rPr>
                        <a:t>$6,800-$7,800</a:t>
                      </a:r>
                      <a:r>
                        <a:rPr lang="en-CA" sz="1400" baseline="0" dirty="0" smtClean="0"/>
                        <a:t>)*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Equipment and supplies/PPE (</a:t>
                      </a:r>
                      <a:r>
                        <a:rPr lang="en-CA" sz="1400" b="1" baseline="0" dirty="0" smtClean="0">
                          <a:solidFill>
                            <a:srgbClr val="C00000"/>
                          </a:solidFill>
                        </a:rPr>
                        <a:t>$450</a:t>
                      </a:r>
                      <a:r>
                        <a:rPr lang="en-CA" sz="1400" baseline="0" dirty="0" smtClean="0"/>
                        <a:t>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63036" y="5664518"/>
            <a:ext cx="679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*Based on bi-weekly pick-up. This could change depending on use of bin.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3709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30" y="1157989"/>
            <a:ext cx="9905998" cy="3661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Questions</a:t>
            </a:r>
            <a:endParaRPr lang="en-US" sz="5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michaelt\AppData\Local\Microsoft\Windows\Temporary Internet Files\Content.IE5\5VA3TL66\three_questions_small_business_health_insuarn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9" y="2768112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Arial Black" panose="020B0A04020102020204" pitchFamily="34" charset="0"/>
              </a:rPr>
              <a:t>13</a:t>
            </a:r>
            <a:endParaRPr lang="en-CA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References </a:t>
            </a:r>
            <a:endParaRPr lang="en-CA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093"/>
          </a:xfrm>
        </p:spPr>
        <p:txBody>
          <a:bodyPr>
            <a:normAutofit fontScale="85000" lnSpcReduction="20000"/>
          </a:bodyPr>
          <a:lstStyle/>
          <a:p>
            <a:r>
              <a:rPr lang="en-CA" sz="1700" dirty="0" smtClean="0"/>
              <a:t>British Columbia Ministry of Mental Health and Addictions. (2019). Opioid overdose crisis campaign assets. Retrieved from </a:t>
            </a:r>
            <a:r>
              <a:rPr lang="en-CA" sz="1700" u="sng" dirty="0" smtClean="0">
                <a:hlinkClick r:id="rId3"/>
              </a:rPr>
              <a:t>https</a:t>
            </a:r>
            <a:r>
              <a:rPr lang="en-CA" sz="1700" u="sng" dirty="0">
                <a:hlinkClick r:id="rId3"/>
              </a:rPr>
              <a:t>://tractioncreative-my.sharepoint.com/:b:/</a:t>
            </a:r>
            <a:r>
              <a:rPr lang="en-CA" sz="1700" u="sng" dirty="0" smtClean="0">
                <a:hlinkClick r:id="rId3"/>
              </a:rPr>
              <a:t>p/jefflucas/EUem8MYWuyZPgYV477MIZBkBzGfTiuALMRnX7KZG6zG05Q?e=4%3arsCh0Z&amp;at=9</a:t>
            </a:r>
            <a:r>
              <a:rPr lang="en-CA" sz="1700" u="sng" dirty="0" smtClean="0"/>
              <a:t> </a:t>
            </a:r>
            <a:r>
              <a:rPr lang="en-CA" sz="1700" dirty="0" smtClean="0"/>
              <a:t>on July 8</a:t>
            </a:r>
            <a:r>
              <a:rPr lang="en-CA" sz="1700" baseline="30000" dirty="0" smtClean="0"/>
              <a:t>th</a:t>
            </a:r>
            <a:r>
              <a:rPr lang="en-CA" sz="1700" dirty="0" smtClean="0"/>
              <a:t>, 2019.</a:t>
            </a:r>
          </a:p>
          <a:p>
            <a:pPr marL="0" indent="0">
              <a:buNone/>
            </a:pPr>
            <a:endParaRPr lang="en-CA" sz="1700" dirty="0" smtClean="0"/>
          </a:p>
          <a:p>
            <a:r>
              <a:rPr lang="en-CA" sz="1700" dirty="0" smtClean="0"/>
              <a:t>Canadian Centre on Substance Abuse. (</a:t>
            </a:r>
            <a:r>
              <a:rPr lang="en-CA" sz="1700" dirty="0" err="1" smtClean="0"/>
              <a:t>n.d.</a:t>
            </a:r>
            <a:r>
              <a:rPr lang="en-CA" sz="1700" dirty="0" smtClean="0"/>
              <a:t>). Needle exchange programs (NEPs) FAQs. Retrieved from</a:t>
            </a:r>
            <a:r>
              <a:rPr lang="en-CA" sz="1700" dirty="0" smtClean="0">
                <a:hlinkClick r:id="rId4"/>
              </a:rPr>
              <a:t> </a:t>
            </a:r>
            <a:r>
              <a:rPr lang="en-CA" sz="1700" dirty="0" smtClean="0">
                <a:hlinkClick r:id="rId5"/>
              </a:rPr>
              <a:t>https://www.ccsa.ca/sites/default/files/2019-04/ccsa-010055-2004.pdf </a:t>
            </a:r>
            <a:r>
              <a:rPr lang="en-CA" sz="1700" dirty="0" smtClean="0"/>
              <a:t>on August 26, 2019.</a:t>
            </a:r>
          </a:p>
          <a:p>
            <a:pPr marL="0" indent="0">
              <a:buNone/>
            </a:pPr>
            <a:endParaRPr lang="en-CA" sz="1700" dirty="0" smtClean="0"/>
          </a:p>
          <a:p>
            <a:r>
              <a:rPr lang="en-CA" sz="1700" dirty="0" smtClean="0"/>
              <a:t>Canadian</a:t>
            </a:r>
            <a:r>
              <a:rPr lang="en-CA" sz="1700" baseline="0" dirty="0" smtClean="0"/>
              <a:t> Mental Health Association. (2019). Harm reduction. Retrieved from </a:t>
            </a:r>
            <a:r>
              <a:rPr lang="en-CA" sz="1700" dirty="0" smtClean="0">
                <a:hlinkClick r:id="rId6"/>
              </a:rPr>
              <a:t>https://ontario.cmha.ca/harm-reduction/</a:t>
            </a:r>
            <a:r>
              <a:rPr lang="en-CA" sz="1700" dirty="0" smtClean="0"/>
              <a:t> on August 12, 2019.</a:t>
            </a:r>
          </a:p>
          <a:p>
            <a:endParaRPr lang="en-CA" sz="1700" dirty="0" smtClean="0"/>
          </a:p>
          <a:p>
            <a:r>
              <a:rPr lang="en-CA" sz="1700" dirty="0" smtClean="0"/>
              <a:t>HealthLinkBC.</a:t>
            </a:r>
            <a:r>
              <a:rPr lang="en-CA" sz="1700" baseline="0" dirty="0" smtClean="0"/>
              <a:t> (2015). Understanding harm reduction: Substance use. Retrieved from </a:t>
            </a:r>
            <a:r>
              <a:rPr lang="en-CA" sz="1700" dirty="0" smtClean="0">
                <a:hlinkClick r:id="rId7"/>
              </a:rPr>
              <a:t>https://www.healthlinkbc.ca/healthlinkbc-files/substance-use-harm-reduction</a:t>
            </a:r>
            <a:r>
              <a:rPr lang="en-CA" sz="1700" dirty="0" smtClean="0"/>
              <a:t> on August 12, 2019.</a:t>
            </a:r>
          </a:p>
          <a:p>
            <a:endParaRPr lang="en-CA" sz="1700" dirty="0" smtClean="0"/>
          </a:p>
          <a:p>
            <a:r>
              <a:rPr lang="en-CA" sz="1700" dirty="0" smtClean="0"/>
              <a:t>Toronto Public Health.</a:t>
            </a:r>
            <a:r>
              <a:rPr lang="en-CA" sz="1700" baseline="0" dirty="0" smtClean="0"/>
              <a:t> (2018). Needle disposal: Guidance for policies and procedures. Retrieved from </a:t>
            </a:r>
            <a:r>
              <a:rPr lang="en-CA" sz="1700" dirty="0" smtClean="0">
                <a:hlinkClick r:id="rId8"/>
              </a:rPr>
              <a:t>https://www.toronto.ca/wp-content/uploads/2018/12/8dbc-Needle-Disposal-Guidance.pdf</a:t>
            </a:r>
            <a:r>
              <a:rPr lang="en-CA" sz="1700" dirty="0" smtClean="0"/>
              <a:t> on August 12, 2019. </a:t>
            </a:r>
          </a:p>
          <a:p>
            <a:pPr marL="0" indent="0">
              <a:buNone/>
            </a:pPr>
            <a:endParaRPr lang="en-CA" sz="1700" dirty="0" smtClean="0"/>
          </a:p>
          <a:p>
            <a:r>
              <a:rPr lang="en-CA" sz="1700" dirty="0" smtClean="0"/>
              <a:t>UPMC Enterprises. (2019). The impact of social determinants of health. Retrieved from </a:t>
            </a:r>
            <a:r>
              <a:rPr lang="en-CA" sz="1700" dirty="0" smtClean="0">
                <a:hlinkClick r:id="rId9"/>
              </a:rPr>
              <a:t>https://enterprises.upmc.com/blog/social-determinants-of-health/</a:t>
            </a:r>
            <a:r>
              <a:rPr lang="en-CA" sz="1700" dirty="0" smtClean="0"/>
              <a:t> on August 26, 2019.</a:t>
            </a:r>
          </a:p>
          <a:p>
            <a:pPr marL="0" indent="0">
              <a:buNone/>
            </a:pPr>
            <a:endParaRPr lang="en-CA" sz="1700" dirty="0"/>
          </a:p>
          <a:p>
            <a:r>
              <a:rPr lang="en-CA" sz="1700" dirty="0" smtClean="0"/>
              <a:t>Webster, P. (2017). Secrecy on cost of publically funded hep C treatment. </a:t>
            </a:r>
            <a:r>
              <a:rPr lang="en-CA" sz="1700" i="1" dirty="0" smtClean="0"/>
              <a:t>Canadian Medical Association Journal, </a:t>
            </a:r>
            <a:r>
              <a:rPr lang="en-CA" sz="1700" dirty="0" smtClean="0"/>
              <a:t>189 (16), E617-618.</a:t>
            </a:r>
          </a:p>
          <a:p>
            <a:pPr marL="0" indent="0">
              <a:buNone/>
            </a:pPr>
            <a:endParaRPr lang="en-CA" sz="1900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37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83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What is Harm </a:t>
            </a:r>
            <a:r>
              <a:rPr lang="en-US" b="1" dirty="0">
                <a:solidFill>
                  <a:schemeClr val="accent1"/>
                </a:solidFill>
                <a:latin typeface="Arial Black" panose="020B0A04020102020204" pitchFamily="34" charset="0"/>
              </a:rPr>
              <a:t>R</a:t>
            </a:r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eduction?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Services, programs and philosophy proven to </a:t>
            </a:r>
            <a:r>
              <a:rPr lang="en-CA" dirty="0" smtClean="0"/>
              <a:t>reduce the adverse health, social and economic consequences associated with substance use (both legal and illegal)</a:t>
            </a:r>
          </a:p>
          <a:p>
            <a:pPr lvl="1"/>
            <a:r>
              <a:rPr lang="en-US" altLang="en-US" dirty="0" smtClean="0"/>
              <a:t>Reduces </a:t>
            </a:r>
            <a:r>
              <a:rPr lang="en-US" altLang="en-US" dirty="0"/>
              <a:t>the impact </a:t>
            </a:r>
            <a:r>
              <a:rPr lang="en-US" altLang="en-US" dirty="0" smtClean="0"/>
              <a:t>on individual user and society</a:t>
            </a:r>
          </a:p>
          <a:p>
            <a:pPr lvl="1"/>
            <a:r>
              <a:rPr lang="en-CA" dirty="0" smtClean="0"/>
              <a:t>Evidence-based</a:t>
            </a:r>
          </a:p>
          <a:p>
            <a:pPr lvl="1"/>
            <a:r>
              <a:rPr lang="en-CA" dirty="0" smtClean="0"/>
              <a:t>Non-judgemental</a:t>
            </a:r>
          </a:p>
          <a:p>
            <a:pPr lvl="1"/>
            <a:r>
              <a:rPr lang="en-CA" dirty="0" smtClean="0"/>
              <a:t>Non-coercive </a:t>
            </a:r>
          </a:p>
          <a:p>
            <a:pPr lvl="1"/>
            <a:r>
              <a:rPr lang="en-CA" dirty="0" smtClean="0"/>
              <a:t>Client-centered</a:t>
            </a:r>
          </a:p>
          <a:p>
            <a:pPr lvl="2"/>
            <a:r>
              <a:rPr lang="en-CA" dirty="0" smtClean="0"/>
              <a:t>“meet them where they are”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Arial Black" panose="020B0A04020102020204" pitchFamily="34" charset="0"/>
              </a:rPr>
              <a:t>1</a:t>
            </a:r>
            <a:endParaRPr lang="en-CA" sz="36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865" y="2934467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859235" y="5173529"/>
            <a:ext cx="204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Safe Injection Site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940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Importance of Harm Reduction</a:t>
            </a:r>
            <a:endParaRPr lang="en-CA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583" y="165568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Does not encourage or increase substance use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b="1" dirty="0" smtClean="0"/>
              <a:t>Harm reduction programs, services and practices help reduce:</a:t>
            </a:r>
          </a:p>
          <a:p>
            <a:pPr lvl="1"/>
            <a:r>
              <a:rPr lang="en-CA" dirty="0" smtClean="0"/>
              <a:t>infectious diseases </a:t>
            </a:r>
          </a:p>
          <a:p>
            <a:pPr lvl="1"/>
            <a:r>
              <a:rPr lang="en-CA" dirty="0" smtClean="0"/>
              <a:t>overdoses and deaths</a:t>
            </a:r>
          </a:p>
          <a:p>
            <a:pPr lvl="1"/>
            <a:r>
              <a:rPr lang="en-CA" dirty="0" smtClean="0"/>
              <a:t>injection substance use in public places</a:t>
            </a:r>
          </a:p>
          <a:p>
            <a:pPr lvl="1"/>
            <a:r>
              <a:rPr lang="en-CA" dirty="0" smtClean="0"/>
              <a:t>number of used needles in public</a:t>
            </a:r>
          </a:p>
          <a:p>
            <a:pPr lvl="1"/>
            <a:r>
              <a:rPr lang="en-CA" dirty="0" smtClean="0"/>
              <a:t>sharing of needles and other substance use equipment</a:t>
            </a:r>
          </a:p>
          <a:p>
            <a:pPr lvl="1"/>
            <a:r>
              <a:rPr lang="en-CA" dirty="0" smtClean="0"/>
              <a:t>crime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b="1" dirty="0" smtClean="0"/>
              <a:t>Harm reduction programs, services and practices help increase:</a:t>
            </a:r>
          </a:p>
          <a:p>
            <a:pPr lvl="1"/>
            <a:r>
              <a:rPr lang="en-CA" dirty="0" smtClean="0"/>
              <a:t>employment among people who use substances</a:t>
            </a:r>
          </a:p>
          <a:p>
            <a:pPr lvl="1"/>
            <a:r>
              <a:rPr lang="en-CA" dirty="0" smtClean="0"/>
              <a:t>outreach and education</a:t>
            </a:r>
          </a:p>
          <a:p>
            <a:pPr lvl="1"/>
            <a:r>
              <a:rPr lang="en-CA" dirty="0" smtClean="0"/>
              <a:t>referrals to programs and services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" name="Down Arrow 5"/>
          <p:cNvSpPr/>
          <p:nvPr/>
        </p:nvSpPr>
        <p:spPr>
          <a:xfrm>
            <a:off x="8981090" y="2759294"/>
            <a:ext cx="520262" cy="107205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9698421" y="4502395"/>
            <a:ext cx="520262" cy="107205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6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508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Examples of Harm Reduction Strategies</a:t>
            </a:r>
            <a:endParaRPr lang="en-CA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could be, but not limited to: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icotine patch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ondoms/safe sex education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ubstance use education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edication assisted recovery (e.g. methadone)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eedle exchange programs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aloxone kits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 sharps kiosks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574" y="505977"/>
            <a:ext cx="2959695" cy="221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Image result for needle ex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7" y="3404329"/>
            <a:ext cx="2938682" cy="1957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5149" y="2747720"/>
            <a:ext cx="28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Naloxone Kit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01393" y="5383337"/>
            <a:ext cx="412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Needle Exchange Programs (NEPs)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31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4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</a:t>
            </a:r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Harm Reduction and Cost </a:t>
            </a:r>
            <a:r>
              <a:rPr lang="en-US" b="1" dirty="0">
                <a:solidFill>
                  <a:schemeClr val="accent1"/>
                </a:solidFill>
                <a:latin typeface="Arial Black" panose="020B0A04020102020204" pitchFamily="34" charset="0"/>
              </a:rPr>
              <a:t>S</a:t>
            </a:r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avings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111" y="2590234"/>
            <a:ext cx="4392636" cy="1807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/>
              <a:t>Harm reduction interventions are good value for the money invested and improve health </a:t>
            </a:r>
            <a:r>
              <a:rPr lang="en-CA" dirty="0" smtClean="0"/>
              <a:t>outcomes.</a:t>
            </a:r>
          </a:p>
          <a:p>
            <a:pPr marL="0" indent="0" algn="ctr">
              <a:buNone/>
            </a:pPr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9438" y="1891766"/>
            <a:ext cx="5108637" cy="38458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51" y="3028761"/>
            <a:ext cx="983131" cy="983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2279" y="2061634"/>
            <a:ext cx="4742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Treatment for Hepatitis C in </a:t>
            </a:r>
            <a:r>
              <a:rPr lang="en-CA" sz="2800" b="1" dirty="0" smtClean="0"/>
              <a:t>Canada</a:t>
            </a:r>
          </a:p>
          <a:p>
            <a:pPr algn="ctr"/>
            <a:endParaRPr lang="en-CA" sz="2800" dirty="0" smtClean="0"/>
          </a:p>
          <a:p>
            <a:pPr algn="ctr"/>
            <a:endParaRPr lang="en-CA" sz="2800" dirty="0"/>
          </a:p>
          <a:p>
            <a:pPr algn="ctr"/>
            <a:endParaRPr lang="en-CA" sz="2800" dirty="0"/>
          </a:p>
          <a:p>
            <a:pPr algn="ctr"/>
            <a:r>
              <a:rPr lang="en-CA" sz="2800" b="1" dirty="0"/>
              <a:t>$45,000 </a:t>
            </a:r>
            <a:r>
              <a:rPr lang="en-CA" sz="2800" dirty="0"/>
              <a:t>to more than </a:t>
            </a:r>
            <a:r>
              <a:rPr lang="en-CA" sz="2800" b="1" dirty="0"/>
              <a:t>$100,000 </a:t>
            </a:r>
            <a:r>
              <a:rPr lang="en-CA" sz="2800" dirty="0"/>
              <a:t>per fully-treated patient</a:t>
            </a:r>
          </a:p>
        </p:txBody>
      </p:sp>
    </p:spTree>
    <p:extLst>
      <p:ext uri="{BB962C8B-B14F-4D97-AF65-F5344CB8AC3E}">
        <p14:creationId xmlns:p14="http://schemas.microsoft.com/office/powerpoint/2010/main" val="2211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657308" y="1824581"/>
            <a:ext cx="1905000" cy="185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274291" y="1824581"/>
            <a:ext cx="1905000" cy="185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1367399" y="1824581"/>
            <a:ext cx="1905000" cy="185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10" y="3973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West Nipissing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Needle Exchange Statistics</a:t>
            </a:r>
            <a:br>
              <a:rPr lang="en-US" sz="3200" b="1" dirty="0" smtClean="0"/>
            </a:b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481" y="4246668"/>
            <a:ext cx="433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latin typeface="Arial Black" panose="020B0A04020102020204" pitchFamily="34" charset="0"/>
              </a:rPr>
              <a:t>22,502</a:t>
            </a:r>
            <a:endParaRPr lang="en-CA" sz="4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4291" y="4221465"/>
            <a:ext cx="433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latin typeface="Arial Black" panose="020B0A04020102020204" pitchFamily="34" charset="0"/>
              </a:rPr>
              <a:t>5,267</a:t>
            </a:r>
            <a:endParaRPr lang="en-CA" sz="44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67400" y="1976816"/>
            <a:ext cx="1873516" cy="1983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50818" y="2105547"/>
            <a:ext cx="1873516" cy="1983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8292" y="4973860"/>
            <a:ext cx="33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Needles Out</a:t>
            </a:r>
            <a:endParaRPr lang="en-C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7763" y="4927228"/>
            <a:ext cx="33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Needles In</a:t>
            </a:r>
            <a:endParaRPr lang="en-C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89" y="2246368"/>
            <a:ext cx="1012438" cy="1024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54766" y="4695235"/>
            <a:ext cx="328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Biohazard Sharps Containers Distributed</a:t>
            </a:r>
            <a:endParaRPr lang="en-C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1271" y="3849346"/>
            <a:ext cx="433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latin typeface="Arial Black" panose="020B0A04020102020204" pitchFamily="34" charset="0"/>
              </a:rPr>
              <a:t>85</a:t>
            </a:r>
            <a:endParaRPr lang="en-CA" sz="4400" dirty="0"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672" y="460004"/>
            <a:ext cx="4223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2"/>
                </a:solidFill>
              </a:rPr>
              <a:t>The Alliance Centre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b="1" dirty="0"/>
              <a:t>September 2018-Present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2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46958"/>
            <a:ext cx="12191998" cy="963385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Substance Use is about People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" y="1358053"/>
            <a:ext cx="5562281" cy="349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771" y="3035521"/>
            <a:ext cx="5822073" cy="327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285967" y="6300866"/>
            <a:ext cx="29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Community Safety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5843" y="4870833"/>
            <a:ext cx="29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Personal Safety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8239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3914"/>
            <a:ext cx="9905998" cy="12409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Substance Abuse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A </a:t>
            </a:r>
            <a:r>
              <a:rPr lang="en-US" sz="3200" b="1" dirty="0"/>
              <a:t>P</a:t>
            </a:r>
            <a:r>
              <a:rPr lang="en-US" sz="3200" b="1" dirty="0" smtClean="0">
                <a:solidFill>
                  <a:schemeClr val="tx1"/>
                </a:solidFill>
              </a:rPr>
              <a:t>ublic </a:t>
            </a:r>
            <a:r>
              <a:rPr lang="en-US" sz="3200" b="1" dirty="0"/>
              <a:t>H</a:t>
            </a:r>
            <a:r>
              <a:rPr lang="en-US" sz="3200" b="1" dirty="0" smtClean="0">
                <a:solidFill>
                  <a:schemeClr val="tx1"/>
                </a:solidFill>
              </a:rPr>
              <a:t>ealth </a:t>
            </a:r>
            <a:r>
              <a:rPr lang="en-US" sz="3200" b="1" dirty="0" smtClean="0"/>
              <a:t>I</a:t>
            </a:r>
            <a:r>
              <a:rPr lang="en-US" sz="3200" b="1" dirty="0" smtClean="0">
                <a:solidFill>
                  <a:schemeClr val="tx1"/>
                </a:solidFill>
              </a:rPr>
              <a:t>ssue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074" name="Picture 2" descr="social determin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0" y="1534886"/>
            <a:ext cx="6629947" cy="43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78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13" y="443689"/>
            <a:ext cx="10934973" cy="73478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Community Sharps Kiosk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Promotes health equity</a:t>
            </a:r>
          </a:p>
          <a:p>
            <a:pPr lvl="1"/>
            <a:r>
              <a:rPr lang="en-CA" dirty="0" smtClean="0"/>
              <a:t>24/7 needle drop-off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dirty="0" smtClean="0"/>
              <a:t>Improves community safety and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protects children</a:t>
            </a:r>
          </a:p>
          <a:p>
            <a:r>
              <a:rPr lang="en-CA" dirty="0" smtClean="0"/>
              <a:t>Reduction in health care costs</a:t>
            </a:r>
          </a:p>
          <a:p>
            <a:r>
              <a:rPr lang="en-CA" dirty="0" smtClean="0"/>
              <a:t>Reduces stigma</a:t>
            </a:r>
            <a:endParaRPr lang="en-CA" dirty="0"/>
          </a:p>
        </p:txBody>
      </p:sp>
      <p:pic>
        <p:nvPicPr>
          <p:cNvPr id="2052" name="Picture 4" descr="Image result for community sharps kio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16" y="1509461"/>
            <a:ext cx="5515960" cy="41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972011"/>
            <a:ext cx="12192000" cy="8859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1255266" y="6091839"/>
            <a:ext cx="13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42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4301</TotalTime>
  <Words>756</Words>
  <Application>Microsoft Office PowerPoint</Application>
  <PresentationFormat>Widescreen</PresentationFormat>
  <Paragraphs>167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 Nile</vt:lpstr>
      <vt:lpstr>Arial</vt:lpstr>
      <vt:lpstr>Arial Black</vt:lpstr>
      <vt:lpstr>Calibri</vt:lpstr>
      <vt:lpstr>Calibri Light</vt:lpstr>
      <vt:lpstr>Office Theme</vt:lpstr>
      <vt:lpstr>Community Sharps Kiosk</vt:lpstr>
      <vt:lpstr>What is Harm Reduction?</vt:lpstr>
      <vt:lpstr>Importance of Harm Reduction</vt:lpstr>
      <vt:lpstr>Examples of Harm Reduction Strategies</vt:lpstr>
      <vt:lpstr>        Harm Reduction and Cost Savings</vt:lpstr>
      <vt:lpstr>West Nipissing Needle Exchange Statistics </vt:lpstr>
      <vt:lpstr>  Substance Use is about People</vt:lpstr>
      <vt:lpstr> Substance Abuse A Public Health Issue</vt:lpstr>
      <vt:lpstr>Community Sharps Kiosk</vt:lpstr>
      <vt:lpstr>Location and Installation</vt:lpstr>
      <vt:lpstr>Community Sharps Education</vt:lpstr>
      <vt:lpstr>Community Sharps Bin Logistics</vt:lpstr>
      <vt:lpstr>Summary of Tasks and Associated Costs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OPIOD USE IN THE NIPPISSING DISTRICT</dc:title>
  <dc:creator>Brooklyn Hicks</dc:creator>
  <cp:lastModifiedBy>Janice Dupuis</cp:lastModifiedBy>
  <cp:revision>131</cp:revision>
  <cp:lastPrinted>2019-09-03T14:56:36Z</cp:lastPrinted>
  <dcterms:created xsi:type="dcterms:W3CDTF">2019-04-04T14:13:39Z</dcterms:created>
  <dcterms:modified xsi:type="dcterms:W3CDTF">2019-09-03T14:57:15Z</dcterms:modified>
</cp:coreProperties>
</file>